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sldIdLst>
    <p:sldId id="256" r:id="rId5"/>
    <p:sldId id="258" r:id="rId6"/>
    <p:sldId id="257" r:id="rId7"/>
    <p:sldId id="259" r:id="rId8"/>
    <p:sldId id="260" r:id="rId9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0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300"/>
    <a:srgbClr val="6EC351"/>
    <a:srgbClr val="525252"/>
    <a:srgbClr val="F7B107"/>
    <a:srgbClr val="FABE06"/>
    <a:srgbClr val="F8B406"/>
    <a:srgbClr val="342113"/>
    <a:srgbClr val="B52B0A"/>
    <a:srgbClr val="EAB200"/>
    <a:srgbClr val="2314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6556EB-458B-450B-8BF0-20E3EFBB6408}" v="2" dt="2025-04-10T08:04:15.3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 snapToGrid="0">
      <p:cViewPr>
        <p:scale>
          <a:sx n="75" d="100"/>
          <a:sy n="75" d="100"/>
        </p:scale>
        <p:origin x="3090" y="54"/>
      </p:cViewPr>
      <p:guideLst>
        <p:guide orient="horz" pos="3301"/>
        <p:guide pos="216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6"/>
            <a:ext cx="2949788" cy="498693"/>
          </a:xfrm>
          <a:prstGeom prst="rect">
            <a:avLst/>
          </a:prstGeom>
        </p:spPr>
        <p:txBody>
          <a:bodyPr vert="horz" lIns="95595" tIns="47795" rIns="95595" bIns="47795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1" y="6"/>
            <a:ext cx="2949788" cy="498693"/>
          </a:xfrm>
          <a:prstGeom prst="rect">
            <a:avLst/>
          </a:prstGeom>
        </p:spPr>
        <p:txBody>
          <a:bodyPr vert="horz" lIns="95595" tIns="47795" rIns="95595" bIns="47795" rtlCol="0"/>
          <a:lstStyle>
            <a:lvl1pPr algn="r">
              <a:defRPr sz="1300"/>
            </a:lvl1pPr>
          </a:lstStyle>
          <a:p>
            <a:fld id="{2322F982-55BF-8D4E-B5DD-D532D84AEB96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1425"/>
            <a:ext cx="2320925" cy="3354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95" tIns="47795" rIns="95595" bIns="4779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11"/>
            <a:ext cx="5445760" cy="3913614"/>
          </a:xfrm>
          <a:prstGeom prst="rect">
            <a:avLst/>
          </a:prstGeom>
        </p:spPr>
        <p:txBody>
          <a:bodyPr vert="horz" lIns="95595" tIns="47795" rIns="95595" bIns="4779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8" cy="498692"/>
          </a:xfrm>
          <a:prstGeom prst="rect">
            <a:avLst/>
          </a:prstGeom>
        </p:spPr>
        <p:txBody>
          <a:bodyPr vert="horz" lIns="95595" tIns="47795" rIns="95595" bIns="47795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1" y="9440647"/>
            <a:ext cx="2949788" cy="498692"/>
          </a:xfrm>
          <a:prstGeom prst="rect">
            <a:avLst/>
          </a:prstGeom>
        </p:spPr>
        <p:txBody>
          <a:bodyPr vert="horz" lIns="95595" tIns="47795" rIns="95595" bIns="47795" rtlCol="0" anchor="b"/>
          <a:lstStyle>
            <a:lvl1pPr algn="r">
              <a:defRPr sz="1300"/>
            </a:lvl1pPr>
          </a:lstStyle>
          <a:p>
            <a:fld id="{4585D72A-856B-314A-9631-2352F3FB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725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D72A-856B-314A-9631-2352F3FBB65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85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D72A-856B-314A-9631-2352F3FBB65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850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1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397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12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65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03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4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04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7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90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10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64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C72CA-F1EF-BB41-8508-A93CFB44B56F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DCAD9-C901-AF45-AE05-78C87D5EE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57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D9DE76FF-04A9-3841-8430-1F077F74E941}"/>
              </a:ext>
            </a:extLst>
          </p:cNvPr>
          <p:cNvCxnSpPr>
            <a:cxnSpLocks/>
          </p:cNvCxnSpPr>
          <p:nvPr/>
        </p:nvCxnSpPr>
        <p:spPr>
          <a:xfrm>
            <a:off x="464128" y="836500"/>
            <a:ext cx="5929745" cy="0"/>
          </a:xfrm>
          <a:prstGeom prst="line">
            <a:avLst/>
          </a:prstGeom>
          <a:ln w="28575">
            <a:solidFill>
              <a:srgbClr val="FABB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C15A9D-CA3B-EE47-AC7C-3993C8BB1DAD}"/>
              </a:ext>
            </a:extLst>
          </p:cNvPr>
          <p:cNvSpPr txBox="1"/>
          <p:nvPr/>
        </p:nvSpPr>
        <p:spPr>
          <a:xfrm>
            <a:off x="2166313" y="352645"/>
            <a:ext cx="252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solidFill>
                  <a:srgbClr val="B52B0A"/>
                </a:solidFill>
              </a:rPr>
              <a:t>News Release</a:t>
            </a:r>
            <a:endParaRPr kumimoji="1" lang="en-US" altLang="ja-JP" b="1" spc="300" dirty="0">
              <a:solidFill>
                <a:srgbClr val="B52B0A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A8A398-2353-1142-8AB2-E619EE8FDAD2}"/>
              </a:ext>
            </a:extLst>
          </p:cNvPr>
          <p:cNvSpPr txBox="1"/>
          <p:nvPr/>
        </p:nvSpPr>
        <p:spPr>
          <a:xfrm>
            <a:off x="614462" y="1040559"/>
            <a:ext cx="1831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/>
              <a:t>報道関係各位 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4AEFA8F-FE8F-A402-C0B7-1A7987EEF919}"/>
              </a:ext>
            </a:extLst>
          </p:cNvPr>
          <p:cNvGrpSpPr/>
          <p:nvPr/>
        </p:nvGrpSpPr>
        <p:grpSpPr>
          <a:xfrm>
            <a:off x="4965699" y="1205310"/>
            <a:ext cx="1360389" cy="713180"/>
            <a:chOff x="4883149" y="1205310"/>
            <a:chExt cx="1360389" cy="713180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E34BA7A-F131-F946-8AFD-D670C184020D}"/>
                </a:ext>
              </a:extLst>
            </p:cNvPr>
            <p:cNvSpPr txBox="1"/>
            <p:nvPr/>
          </p:nvSpPr>
          <p:spPr>
            <a:xfrm>
              <a:off x="4883149" y="1205310"/>
              <a:ext cx="1360389" cy="299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kumimoji="1" lang="ja-JP" altLang="en-US" sz="1000"/>
                <a:t>令和</a:t>
              </a:r>
              <a:r>
                <a:rPr kumimoji="1" lang="en-US" altLang="ja-JP" sz="1000"/>
                <a:t>7</a:t>
              </a:r>
              <a:r>
                <a:rPr kumimoji="1" lang="ja-JP" altLang="en-US" sz="1000"/>
                <a:t>年</a:t>
              </a:r>
              <a:r>
                <a:rPr kumimoji="1" lang="en-US" altLang="ja-JP" sz="1000"/>
                <a:t>4</a:t>
              </a:r>
              <a:r>
                <a:rPr kumimoji="1" lang="ja-JP" altLang="en-US" sz="1000"/>
                <a:t>月</a:t>
              </a:r>
              <a:r>
                <a:rPr kumimoji="1" lang="en-US" altLang="ja-JP" sz="1000"/>
                <a:t>9</a:t>
              </a:r>
              <a:r>
                <a:rPr kumimoji="1" lang="ja-JP" altLang="en-US" sz="1000"/>
                <a:t>日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8138724-5622-6244-BFC2-3F072E4B2077}"/>
                </a:ext>
              </a:extLst>
            </p:cNvPr>
            <p:cNvSpPr txBox="1"/>
            <p:nvPr/>
          </p:nvSpPr>
          <p:spPr>
            <a:xfrm>
              <a:off x="4883149" y="1518380"/>
              <a:ext cx="13603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/>
                <a:t>街ナカぐるめぐり</a:t>
              </a:r>
              <a:endParaRPr kumimoji="1" lang="en-US" altLang="ja-JP" sz="1000"/>
            </a:p>
            <a:p>
              <a:pPr algn="dist"/>
              <a:r>
                <a:rPr kumimoji="1" lang="ja-JP" altLang="en-US" sz="1000"/>
                <a:t>実行委員会</a:t>
              </a:r>
              <a:endParaRPr kumimoji="1" lang="en-US" altLang="ja-JP" sz="1000"/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9B5327-5DE5-C344-AC86-D5C2CB463178}"/>
              </a:ext>
            </a:extLst>
          </p:cNvPr>
          <p:cNvSpPr txBox="1"/>
          <p:nvPr/>
        </p:nvSpPr>
        <p:spPr>
          <a:xfrm>
            <a:off x="464129" y="1905176"/>
            <a:ext cx="6010434" cy="762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3" latinLnBrk="1">
              <a:lnSpc>
                <a:spcPts val="1800"/>
              </a:lnSpc>
            </a:pPr>
            <a:r>
              <a:rPr kumimoji="1" lang="ja-JP" altLang="en-US" sz="1400" b="1" dirty="0">
                <a:solidFill>
                  <a:srgbClr val="B52B0A"/>
                </a:solidFill>
              </a:rPr>
              <a:t>街ナカ飲食店デジタルマップ</a:t>
            </a:r>
            <a:endParaRPr kumimoji="1" lang="en-US" altLang="ja-JP" sz="1400" b="1" dirty="0">
              <a:solidFill>
                <a:srgbClr val="B52B0A"/>
              </a:solidFill>
            </a:endParaRPr>
          </a:p>
          <a:p>
            <a:pPr marL="0" lvl="3" latinLnBrk="1">
              <a:lnSpc>
                <a:spcPts val="1800"/>
              </a:lnSpc>
            </a:pPr>
            <a:r>
              <a:rPr kumimoji="1" lang="ja-JP" altLang="en-US" sz="1400" b="1" dirty="0">
                <a:solidFill>
                  <a:srgbClr val="B52B0A"/>
                </a:solidFill>
              </a:rPr>
              <a:t>「食べ</a:t>
            </a:r>
            <a:r>
              <a:rPr kumimoji="1" lang="en-US" altLang="ja-JP" sz="1400" b="1" dirty="0">
                <a:solidFill>
                  <a:srgbClr val="B52B0A"/>
                </a:solidFill>
              </a:rPr>
              <a:t>Go</a:t>
            </a:r>
            <a:r>
              <a:rPr kumimoji="1" lang="ja-JP" altLang="en-US" sz="1400" b="1">
                <a:solidFill>
                  <a:srgbClr val="B52B0A"/>
                </a:solidFill>
              </a:rPr>
              <a:t>ろ　次</a:t>
            </a:r>
            <a:r>
              <a:rPr kumimoji="1" lang="ja-JP" altLang="en-US" sz="1400" b="1" dirty="0">
                <a:solidFill>
                  <a:srgbClr val="B52B0A"/>
                </a:solidFill>
              </a:rPr>
              <a:t>の店、ドコ行く？」の運用開始（</a:t>
            </a:r>
            <a:r>
              <a:rPr kumimoji="1" lang="en-US" altLang="ja-JP" sz="1400" dirty="0">
                <a:solidFill>
                  <a:srgbClr val="B52B0A"/>
                </a:solidFill>
              </a:rPr>
              <a:t>4/11</a:t>
            </a:r>
            <a:r>
              <a:rPr kumimoji="1" lang="en-US" altLang="ja-JP" sz="1400" b="1" dirty="0">
                <a:solidFill>
                  <a:srgbClr val="B52B0A"/>
                </a:solidFill>
              </a:rPr>
              <a:t>~</a:t>
            </a:r>
            <a:r>
              <a:rPr kumimoji="1" lang="ja-JP" altLang="en-US" sz="1400" b="1" dirty="0">
                <a:solidFill>
                  <a:srgbClr val="B52B0A"/>
                </a:solidFill>
              </a:rPr>
              <a:t>）について</a:t>
            </a:r>
            <a:endParaRPr kumimoji="1" lang="en-US" altLang="ja-JP" sz="1400" b="1" dirty="0">
              <a:solidFill>
                <a:srgbClr val="B52B0A"/>
              </a:solidFill>
            </a:endParaRPr>
          </a:p>
          <a:p>
            <a:pPr latinLnBrk="1">
              <a:lnSpc>
                <a:spcPts val="1800"/>
              </a:lnSpc>
            </a:pPr>
            <a:endParaRPr kumimoji="1" lang="en-US" altLang="ja-JP" sz="1050" dirty="0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7650650-83FB-46CC-898F-8F3B20A8A8FE}"/>
              </a:ext>
            </a:extLst>
          </p:cNvPr>
          <p:cNvSpPr/>
          <p:nvPr/>
        </p:nvSpPr>
        <p:spPr>
          <a:xfrm>
            <a:off x="506033" y="9092640"/>
            <a:ext cx="5926625" cy="657861"/>
          </a:xfrm>
          <a:prstGeom prst="rect">
            <a:avLst/>
          </a:prstGeom>
          <a:noFill/>
          <a:ln>
            <a:solidFill>
              <a:srgbClr val="EAB2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u="sng">
                <a:solidFill>
                  <a:schemeClr val="tx1"/>
                </a:solidFill>
              </a:rPr>
              <a:t>本件担当</a:t>
            </a:r>
            <a:r>
              <a:rPr kumimoji="1" lang="ja-JP" altLang="en-US" sz="1000">
                <a:solidFill>
                  <a:schemeClr val="tx1"/>
                </a:solidFill>
              </a:rPr>
              <a:t>　街ナカぐるめぐり実行委員会 事務局</a:t>
            </a:r>
            <a:endParaRPr kumimoji="1" lang="en-US" altLang="ja-JP" sz="100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r>
              <a:rPr kumimoji="1" lang="ja-JP" altLang="en-US" sz="1000">
                <a:solidFill>
                  <a:schemeClr val="tx1"/>
                </a:solidFill>
              </a:rPr>
              <a:t>（高松商工会議所　事業推進部　企画推進課　尾崎、指山　☎ </a:t>
            </a:r>
            <a:r>
              <a:rPr kumimoji="1" lang="en-US" altLang="ja-JP" sz="1000">
                <a:solidFill>
                  <a:schemeClr val="tx1"/>
                </a:solidFill>
              </a:rPr>
              <a:t>087-825-3507</a:t>
            </a:r>
            <a:r>
              <a:rPr kumimoji="1" lang="ja-JP" altLang="en-US" sz="1000">
                <a:solidFill>
                  <a:schemeClr val="tx1"/>
                </a:solidFill>
              </a:rPr>
              <a:t>　✉ </a:t>
            </a:r>
            <a:r>
              <a:rPr kumimoji="1" lang="en-US" altLang="ja-JP" sz="1000">
                <a:solidFill>
                  <a:schemeClr val="tx1"/>
                </a:solidFill>
              </a:rPr>
              <a:t>suishin@takacci.or.jp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981C25D-BFB2-4DB3-2122-CF2A3307033A}"/>
              </a:ext>
            </a:extLst>
          </p:cNvPr>
          <p:cNvSpPr txBox="1"/>
          <p:nvPr/>
        </p:nvSpPr>
        <p:spPr>
          <a:xfrm>
            <a:off x="464128" y="2691525"/>
            <a:ext cx="4204620" cy="15304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1">
              <a:lnSpc>
                <a:spcPts val="1800"/>
              </a:lnSpc>
            </a:pPr>
            <a:r>
              <a:rPr kumimoji="1" lang="ja-JP" altLang="en-US" sz="1000" dirty="0"/>
              <a:t>　街ナカぐるめぐり実行委員会は、</a:t>
            </a:r>
            <a:r>
              <a:rPr kumimoji="1" lang="en-US" altLang="ja-JP" sz="1000" dirty="0"/>
              <a:t>4</a:t>
            </a:r>
            <a:r>
              <a:rPr kumimoji="1" lang="ja-JP" altLang="en-US" sz="1000" dirty="0"/>
              <a:t>月</a:t>
            </a:r>
            <a:r>
              <a:rPr kumimoji="1" lang="en-US" altLang="ja-JP" sz="1000" dirty="0"/>
              <a:t>11</a:t>
            </a:r>
            <a:r>
              <a:rPr kumimoji="1" lang="ja-JP" altLang="en-US" sz="1000" dirty="0"/>
              <a:t>日より、飲食店の情報を発信するデジタルマップの運用を</a:t>
            </a:r>
            <a:r>
              <a:rPr kumimoji="1" lang="en-US" altLang="ja-JP" sz="1000" dirty="0"/>
              <a:t>SNS</a:t>
            </a:r>
            <a:r>
              <a:rPr kumimoji="1" lang="ja-JP" altLang="en-US" sz="1000" dirty="0"/>
              <a:t>（</a:t>
            </a:r>
            <a:r>
              <a:rPr kumimoji="1" lang="en-US" altLang="ja-JP" sz="1000" dirty="0"/>
              <a:t>Meta</a:t>
            </a:r>
            <a:r>
              <a:rPr kumimoji="1" lang="ja-JP" altLang="en-US" sz="1000" dirty="0"/>
              <a:t>社</a:t>
            </a:r>
            <a:r>
              <a:rPr kumimoji="1" lang="en-US" altLang="ja-JP" sz="1000" dirty="0"/>
              <a:t>/Instagram</a:t>
            </a:r>
            <a:r>
              <a:rPr kumimoji="1" lang="ja-JP" altLang="en-US" sz="1000" dirty="0"/>
              <a:t>）上で開始します。</a:t>
            </a:r>
            <a:endParaRPr kumimoji="1" lang="en-US" altLang="ja-JP" sz="1000" dirty="0"/>
          </a:p>
          <a:p>
            <a:pPr latinLnBrk="1">
              <a:lnSpc>
                <a:spcPts val="1800"/>
              </a:lnSpc>
              <a:spcBef>
                <a:spcPts val="600"/>
              </a:spcBef>
            </a:pPr>
            <a:r>
              <a:rPr kumimoji="1" lang="ja-JP" altLang="en-US" sz="1000" dirty="0"/>
              <a:t>　大阪・関西万博や瀬戸内国際芸術祭などの大型イベント等により、観光客の増加が期待される中、利便性の向上と消費拡大を図るため、高松中央商店街周辺（商店街内、隣接する周辺道路沿い）の飲食店情報を、</a:t>
            </a:r>
            <a:r>
              <a:rPr kumimoji="1" lang="ja-JP" altLang="en-US" sz="1000" u="wavy" dirty="0"/>
              <a:t>エリア別</a:t>
            </a:r>
            <a:r>
              <a:rPr kumimoji="1" lang="ja-JP" altLang="en-US" sz="1000" dirty="0"/>
              <a:t>に、</a:t>
            </a:r>
            <a:r>
              <a:rPr kumimoji="1" lang="ja-JP" altLang="en-US" sz="1000" u="wavy" dirty="0"/>
              <a:t>利用目的に応じて</a:t>
            </a:r>
            <a:r>
              <a:rPr kumimoji="1" lang="ja-JP" altLang="en-US" sz="1000" dirty="0"/>
              <a:t>紹介します。</a:t>
            </a:r>
            <a:endParaRPr kumimoji="1" lang="en-US" altLang="ja-JP" sz="1000" dirty="0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3B346CA-E9F0-E7DD-13D6-BB73452F1143}"/>
              </a:ext>
            </a:extLst>
          </p:cNvPr>
          <p:cNvGrpSpPr/>
          <p:nvPr/>
        </p:nvGrpSpPr>
        <p:grpSpPr>
          <a:xfrm>
            <a:off x="464128" y="5426351"/>
            <a:ext cx="3232239" cy="1702430"/>
            <a:chOff x="464128" y="6010551"/>
            <a:chExt cx="3232239" cy="1702430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1DB2A3AC-9B9E-BCD7-A793-064347B1EA5A}"/>
                </a:ext>
              </a:extLst>
            </p:cNvPr>
            <p:cNvGrpSpPr/>
            <p:nvPr/>
          </p:nvGrpSpPr>
          <p:grpSpPr>
            <a:xfrm>
              <a:off x="464128" y="6010551"/>
              <a:ext cx="3232239" cy="1702430"/>
              <a:chOff x="464128" y="5828670"/>
              <a:chExt cx="3232239" cy="1702430"/>
            </a:xfrm>
          </p:grpSpPr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87C21CD4-55E8-4794-D8BC-0EA236791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305" b="13708"/>
              <a:stretch/>
            </p:blipFill>
            <p:spPr>
              <a:xfrm>
                <a:off x="464128" y="5828670"/>
                <a:ext cx="3232239" cy="1702430"/>
              </a:xfrm>
              <a:prstGeom prst="rect">
                <a:avLst/>
              </a:prstGeom>
              <a:solidFill>
                <a:srgbClr val="342113"/>
              </a:solidFill>
            </p:spPr>
          </p:pic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94398037-F80D-D131-EB05-505C5474E054}"/>
                  </a:ext>
                </a:extLst>
              </p:cNvPr>
              <p:cNvSpPr/>
              <p:nvPr/>
            </p:nvSpPr>
            <p:spPr>
              <a:xfrm>
                <a:off x="2690813" y="6577013"/>
                <a:ext cx="119062" cy="223837"/>
              </a:xfrm>
              <a:prstGeom prst="rect">
                <a:avLst/>
              </a:prstGeom>
              <a:solidFill>
                <a:srgbClr val="0B03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5AF668AD-E004-C9D4-AF57-7B573E9C6F3A}"/>
                  </a:ext>
                </a:extLst>
              </p:cNvPr>
              <p:cNvSpPr/>
              <p:nvPr/>
            </p:nvSpPr>
            <p:spPr>
              <a:xfrm>
                <a:off x="2993321" y="6569475"/>
                <a:ext cx="119062" cy="223837"/>
              </a:xfrm>
              <a:prstGeom prst="rect">
                <a:avLst/>
              </a:prstGeom>
              <a:solidFill>
                <a:srgbClr val="0B03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D5BA3B26-BDD4-9CC6-D51B-34F145B93C3D}"/>
                  </a:ext>
                </a:extLst>
              </p:cNvPr>
              <p:cNvSpPr/>
              <p:nvPr/>
            </p:nvSpPr>
            <p:spPr>
              <a:xfrm>
                <a:off x="3252340" y="6569474"/>
                <a:ext cx="119062" cy="223837"/>
              </a:xfrm>
              <a:prstGeom prst="rect">
                <a:avLst/>
              </a:prstGeom>
              <a:solidFill>
                <a:srgbClr val="0B03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62382D71-85AA-37B1-325E-F2F0D0C942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1480000">
                <a:off x="1856296" y="6594928"/>
                <a:ext cx="214909" cy="291793"/>
              </a:xfrm>
              <a:prstGeom prst="rect">
                <a:avLst/>
              </a:prstGeom>
            </p:spPr>
          </p:pic>
        </p:grp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90EC420B-892C-04FF-64EC-64E23F6DC7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43641" y="6975192"/>
              <a:ext cx="506235" cy="476548"/>
            </a:xfrm>
            <a:prstGeom prst="straightConnector1">
              <a:avLst/>
            </a:prstGeom>
            <a:ln w="38100">
              <a:solidFill>
                <a:srgbClr val="B52B0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091A2CC-F565-F2E8-1089-CD177A2382C0}"/>
              </a:ext>
            </a:extLst>
          </p:cNvPr>
          <p:cNvSpPr txBox="1"/>
          <p:nvPr/>
        </p:nvSpPr>
        <p:spPr>
          <a:xfrm>
            <a:off x="3976803" y="7238179"/>
            <a:ext cx="241707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/>
              <a:t>カードはホテルのフロントや飲食店のレジ横に、立て置きし、持ち歩きできるようにします。</a:t>
            </a:r>
            <a:endParaRPr lang="en-US" altLang="ja-JP" sz="1000" dirty="0"/>
          </a:p>
          <a:p>
            <a:endParaRPr lang="en-US" altLang="ja-JP" sz="800" dirty="0"/>
          </a:p>
          <a:p>
            <a:pPr marL="171450" indent="-171450">
              <a:spcBef>
                <a:spcPts val="600"/>
              </a:spcBef>
              <a:buFont typeface="ＭＳ Ｐゴシック" panose="020B0600070205080204" pitchFamily="50" charset="-128"/>
              <a:buChar char="※"/>
            </a:pPr>
            <a:r>
              <a:rPr lang="ja-JP" altLang="en-US" sz="800" dirty="0"/>
              <a:t>設置する飲食店は、マップに登録した飲食店を予定。</a:t>
            </a:r>
            <a:r>
              <a:rPr lang="en-US" altLang="ja-JP" sz="800" dirty="0"/>
              <a:t>1</a:t>
            </a:r>
            <a:r>
              <a:rPr lang="ja-JP" altLang="en-US" sz="800" dirty="0"/>
              <a:t>軒目として訪れた客に</a:t>
            </a:r>
            <a:r>
              <a:rPr lang="en-US" altLang="ja-JP" sz="800" dirty="0"/>
              <a:t>2</a:t>
            </a:r>
            <a:r>
              <a:rPr lang="ja-JP" altLang="en-US" sz="800" dirty="0"/>
              <a:t>軒目以降（はしご飲食）の候補店を紹介する流れを想定。</a:t>
            </a:r>
            <a:endParaRPr lang="en-US" altLang="ja-JP" sz="800" dirty="0"/>
          </a:p>
          <a:p>
            <a:endParaRPr lang="en-US" altLang="ja-JP" sz="800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18A881A-5AB2-4F5E-5C84-AB6BBBCF8735}"/>
              </a:ext>
            </a:extLst>
          </p:cNvPr>
          <p:cNvSpPr txBox="1"/>
          <p:nvPr/>
        </p:nvSpPr>
        <p:spPr>
          <a:xfrm>
            <a:off x="464128" y="4312017"/>
            <a:ext cx="5861960" cy="5301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1">
              <a:lnSpc>
                <a:spcPts val="1800"/>
              </a:lnSpc>
            </a:pPr>
            <a:r>
              <a:rPr kumimoji="1" lang="ja-JP" altLang="en-US" sz="1000" dirty="0"/>
              <a:t>　街中に掲出したポスターやホテルのフロント、飲食店に設置したカードに記載の</a:t>
            </a:r>
            <a:r>
              <a:rPr kumimoji="1" lang="en-US" altLang="ja-JP" sz="1000" dirty="0"/>
              <a:t>QR</a:t>
            </a:r>
            <a:r>
              <a:rPr kumimoji="1" lang="ja-JP" altLang="en-US" sz="1000" dirty="0"/>
              <a:t>コードをスマートフォンで読み込むことで利用できます。</a:t>
            </a:r>
            <a:endParaRPr kumimoji="1" lang="en-US" altLang="ja-JP" sz="1000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F755787-2A3C-9756-B835-BFEFEE49166E}"/>
              </a:ext>
            </a:extLst>
          </p:cNvPr>
          <p:cNvSpPr txBox="1"/>
          <p:nvPr/>
        </p:nvSpPr>
        <p:spPr>
          <a:xfrm>
            <a:off x="2239454" y="7224249"/>
            <a:ext cx="1540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/>
              <a:t>ポスターはマップに登録した飲食店や掲示板等に掲出</a:t>
            </a:r>
            <a:endParaRPr lang="en-US" altLang="ja-JP" sz="1000"/>
          </a:p>
          <a:p>
            <a:endParaRPr lang="en-US" altLang="ja-JP" sz="1000"/>
          </a:p>
          <a:p>
            <a:pPr marL="171450" indent="-171450">
              <a:buFont typeface="ＭＳ Ｐゴシック" panose="020B0600070205080204" pitchFamily="50" charset="-128"/>
              <a:buChar char="※"/>
            </a:pPr>
            <a:r>
              <a:rPr lang="ja-JP" altLang="en-US" sz="800"/>
              <a:t>当該写真はイメージであり、実際に貼ることを応諾している店舗ではありません。</a:t>
            </a:r>
            <a:endParaRPr lang="en-US" altLang="ja-JP" sz="6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8C23AA-D37D-246A-D492-EF05A2C82F64}"/>
              </a:ext>
            </a:extLst>
          </p:cNvPr>
          <p:cNvSpPr txBox="1"/>
          <p:nvPr/>
        </p:nvSpPr>
        <p:spPr>
          <a:xfrm>
            <a:off x="464128" y="5008642"/>
            <a:ext cx="5506268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000" dirty="0"/>
              <a:t>※</a:t>
            </a:r>
            <a:r>
              <a:rPr kumimoji="1" lang="ja-JP" altLang="en-US" sz="1000" dirty="0"/>
              <a:t>掲載店舗は、</a:t>
            </a:r>
            <a:r>
              <a:rPr kumimoji="1" lang="en-US" altLang="ja-JP" sz="1000" dirty="0"/>
              <a:t>5</a:t>
            </a:r>
            <a:r>
              <a:rPr kumimoji="1" lang="ja-JP" altLang="en-US" sz="1000" dirty="0"/>
              <a:t>月</a:t>
            </a:r>
            <a:r>
              <a:rPr kumimoji="1" lang="en-US" altLang="ja-JP" sz="1000" dirty="0"/>
              <a:t>7</a:t>
            </a:r>
            <a:r>
              <a:rPr kumimoji="1" lang="ja-JP" altLang="en-US" sz="1000" dirty="0"/>
              <a:t>日時点で</a:t>
            </a:r>
            <a:r>
              <a:rPr kumimoji="1" lang="en-US" altLang="ja-JP" sz="1000" dirty="0"/>
              <a:t>54</a:t>
            </a:r>
            <a:r>
              <a:rPr kumimoji="1" lang="ja-JP" altLang="en-US" sz="1000" dirty="0"/>
              <a:t>店舗であり、順次受付中。</a:t>
            </a:r>
          </a:p>
        </p:txBody>
      </p:sp>
      <p:sp>
        <p:nvSpPr>
          <p:cNvPr id="7" name="大かっこ 6">
            <a:extLst>
              <a:ext uri="{FF2B5EF4-FFF2-40B4-BE49-F238E27FC236}">
                <a16:creationId xmlns:a16="http://schemas.microsoft.com/office/drawing/2014/main" id="{0E3EF558-F699-2BA3-96F1-4E2B3EE2CD5F}"/>
              </a:ext>
            </a:extLst>
          </p:cNvPr>
          <p:cNvSpPr/>
          <p:nvPr/>
        </p:nvSpPr>
        <p:spPr>
          <a:xfrm>
            <a:off x="2239454" y="7816850"/>
            <a:ext cx="1540733" cy="607728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大かっこ 10">
            <a:extLst>
              <a:ext uri="{FF2B5EF4-FFF2-40B4-BE49-F238E27FC236}">
                <a16:creationId xmlns:a16="http://schemas.microsoft.com/office/drawing/2014/main" id="{358D5046-BAB6-E2F6-5114-723CEC0743EC}"/>
              </a:ext>
            </a:extLst>
          </p:cNvPr>
          <p:cNvSpPr/>
          <p:nvPr/>
        </p:nvSpPr>
        <p:spPr>
          <a:xfrm>
            <a:off x="3978302" y="7800519"/>
            <a:ext cx="2417070" cy="657861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C04BEBD-B9D8-A0C7-489C-101C033D3B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8246" y="2525174"/>
            <a:ext cx="1593406" cy="1680993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6DA7B8E-3B2F-ABEB-28DF-C93514DE8E2D}"/>
              </a:ext>
            </a:extLst>
          </p:cNvPr>
          <p:cNvSpPr/>
          <p:nvPr/>
        </p:nvSpPr>
        <p:spPr>
          <a:xfrm>
            <a:off x="5895975" y="2525174"/>
            <a:ext cx="595677" cy="256186"/>
          </a:xfrm>
          <a:prstGeom prst="rect">
            <a:avLst/>
          </a:prstGeom>
          <a:solidFill>
            <a:srgbClr val="F7B1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6E1D3CB3-0706-BF7B-B2D0-13BCDBBC4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12" y="6835807"/>
            <a:ext cx="1540734" cy="2174349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88247147-49F8-30C2-AC0C-F1784DEA85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31421" r="27905" b="42638"/>
          <a:stretch/>
        </p:blipFill>
        <p:spPr>
          <a:xfrm>
            <a:off x="3936780" y="5425340"/>
            <a:ext cx="2601397" cy="1663238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9C091C8-4801-FBA7-BD11-1DA62C8465D3}"/>
              </a:ext>
            </a:extLst>
          </p:cNvPr>
          <p:cNvGrpSpPr/>
          <p:nvPr/>
        </p:nvGrpSpPr>
        <p:grpSpPr>
          <a:xfrm>
            <a:off x="6469801" y="9592123"/>
            <a:ext cx="574318" cy="402483"/>
            <a:chOff x="10246079" y="3517216"/>
            <a:chExt cx="574318" cy="402483"/>
          </a:xfrm>
        </p:grpSpPr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D51C4D67-9CF9-77AA-6FFB-71AEBC0216B4}"/>
                </a:ext>
              </a:extLst>
            </p:cNvPr>
            <p:cNvSpPr/>
            <p:nvPr/>
          </p:nvSpPr>
          <p:spPr>
            <a:xfrm>
              <a:off x="10353238" y="3538457"/>
              <a:ext cx="360000" cy="36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14" name="Slide Number Placeholder 3">
              <a:extLst>
                <a:ext uri="{FF2B5EF4-FFF2-40B4-BE49-F238E27FC236}">
                  <a16:creationId xmlns:a16="http://schemas.microsoft.com/office/drawing/2014/main" id="{04584A32-5E34-74CB-111E-6D7CF22ECE52}"/>
                </a:ext>
              </a:extLst>
            </p:cNvPr>
            <p:cNvSpPr txBox="1">
              <a:spLocks/>
            </p:cNvSpPr>
            <p:nvPr/>
          </p:nvSpPr>
          <p:spPr>
            <a:xfrm>
              <a:off x="10246079" y="3517216"/>
              <a:ext cx="574318" cy="402483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800" kern="1200" spc="1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F4E7262-AEEB-4DF0-B4EA-7C6A2C610E4D}" type="slidenum">
                <a:rPr kumimoji="1" lang="ja-JP" altLang="en-US" sz="1100" smtClean="0"/>
                <a:pPr/>
                <a:t>1</a:t>
              </a:fld>
              <a:endParaRPr kumimoji="1" lang="ja-JP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1019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27070-338C-2877-998B-8AB9803D2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スマホ" descr="図形, 正方形&#10;&#10;自動的に生成された説明">
            <a:extLst>
              <a:ext uri="{FF2B5EF4-FFF2-40B4-BE49-F238E27FC236}">
                <a16:creationId xmlns:a16="http://schemas.microsoft.com/office/drawing/2014/main" id="{F7473EF0-5312-2FA8-BCCB-A3ECA8348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6" y="770957"/>
            <a:ext cx="3346994" cy="6611006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1681542-BB5C-2130-57B1-C23051000842}"/>
              </a:ext>
            </a:extLst>
          </p:cNvPr>
          <p:cNvGrpSpPr/>
          <p:nvPr/>
        </p:nvGrpSpPr>
        <p:grpSpPr>
          <a:xfrm>
            <a:off x="914068" y="1422854"/>
            <a:ext cx="2717708" cy="5388250"/>
            <a:chOff x="980743" y="1375229"/>
            <a:chExt cx="2717708" cy="5388250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1F98089-FCDF-D8B9-F8E4-AB8532D591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839" y="1375229"/>
              <a:ext cx="2645590" cy="4703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6668868B-1450-3E40-BF3A-3C5435732B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74" b="62930"/>
            <a:stretch/>
          </p:blipFill>
          <p:spPr bwMode="auto">
            <a:xfrm>
              <a:off x="980743" y="5468128"/>
              <a:ext cx="2717708" cy="12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59C9B07C-5FA7-7654-1B78-062298A8BE98}"/>
              </a:ext>
            </a:extLst>
          </p:cNvPr>
          <p:cNvSpPr/>
          <p:nvPr/>
        </p:nvSpPr>
        <p:spPr>
          <a:xfrm>
            <a:off x="3628693" y="3408430"/>
            <a:ext cx="793874" cy="309716"/>
          </a:xfrm>
          <a:custGeom>
            <a:avLst/>
            <a:gdLst>
              <a:gd name="connsiteX0" fmla="*/ 0 w 1371600"/>
              <a:gd name="connsiteY0" fmla="*/ 575188 h 575188"/>
              <a:gd name="connsiteX1" fmla="*/ 575188 w 1371600"/>
              <a:gd name="connsiteY1" fmla="*/ 0 h 575188"/>
              <a:gd name="connsiteX2" fmla="*/ 1371600 w 1371600"/>
              <a:gd name="connsiteY2" fmla="*/ 0 h 575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575188">
                <a:moveTo>
                  <a:pt x="0" y="575188"/>
                </a:moveTo>
                <a:lnTo>
                  <a:pt x="575188" y="0"/>
                </a:lnTo>
                <a:lnTo>
                  <a:pt x="1371600" y="0"/>
                </a:lnTo>
              </a:path>
            </a:pathLst>
          </a:custGeom>
          <a:noFill/>
          <a:ln w="38100">
            <a:solidFill>
              <a:srgbClr val="FFC000"/>
            </a:solidFill>
            <a:head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830510-5632-D6DD-D56B-CDEA52AE3CEC}"/>
              </a:ext>
            </a:extLst>
          </p:cNvPr>
          <p:cNvSpPr txBox="1"/>
          <p:nvPr/>
        </p:nvSpPr>
        <p:spPr>
          <a:xfrm>
            <a:off x="4489944" y="3305947"/>
            <a:ext cx="181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1000" dirty="0"/>
              <a:t>閲覧者の</a:t>
            </a:r>
            <a:br>
              <a:rPr kumimoji="1" lang="en-US" altLang="ja-JP" sz="1000" dirty="0"/>
            </a:br>
            <a:r>
              <a:rPr kumimoji="1" lang="ja-JP" altLang="en-US" sz="1000" dirty="0"/>
              <a:t>利用希望に応じて紹介</a:t>
            </a:r>
            <a:endParaRPr kumimoji="1" lang="en-US" altLang="ja-JP" sz="1000" dirty="0"/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kumimoji="1" lang="ja-JP" altLang="en-US" sz="1000" dirty="0"/>
              <a:t>ちょい飲み大歓迎</a:t>
            </a:r>
            <a:endParaRPr kumimoji="1" lang="en-US" altLang="ja-JP" sz="1000" dirty="0"/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kumimoji="1" lang="ja-JP" altLang="en-US" sz="1000" dirty="0"/>
              <a:t>もっと食べて飲みたい</a:t>
            </a:r>
            <a:endParaRPr kumimoji="1" lang="en-US" altLang="ja-JP" sz="1000" dirty="0"/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kumimoji="1" lang="ja-JP" altLang="en-US" sz="1000" dirty="0"/>
              <a:t>今日の〆はコレ！</a:t>
            </a:r>
            <a:endParaRPr kumimoji="1" lang="en-US" altLang="ja-JP" sz="1000" dirty="0"/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kumimoji="1" lang="ja-JP" altLang="en-US" sz="1000" dirty="0"/>
              <a:t>香川・高松の名物</a:t>
            </a:r>
            <a:endParaRPr kumimoji="1" lang="en-US" altLang="ja-JP" sz="1000" dirty="0"/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11CF3958-5617-AE81-24CE-6040D09BEEFF}"/>
              </a:ext>
            </a:extLst>
          </p:cNvPr>
          <p:cNvSpPr/>
          <p:nvPr/>
        </p:nvSpPr>
        <p:spPr>
          <a:xfrm>
            <a:off x="3628693" y="5001349"/>
            <a:ext cx="793874" cy="309716"/>
          </a:xfrm>
          <a:custGeom>
            <a:avLst/>
            <a:gdLst>
              <a:gd name="connsiteX0" fmla="*/ 0 w 1371600"/>
              <a:gd name="connsiteY0" fmla="*/ 575188 h 575188"/>
              <a:gd name="connsiteX1" fmla="*/ 575188 w 1371600"/>
              <a:gd name="connsiteY1" fmla="*/ 0 h 575188"/>
              <a:gd name="connsiteX2" fmla="*/ 1371600 w 1371600"/>
              <a:gd name="connsiteY2" fmla="*/ 0 h 575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575188">
                <a:moveTo>
                  <a:pt x="0" y="575188"/>
                </a:moveTo>
                <a:lnTo>
                  <a:pt x="575188" y="0"/>
                </a:lnTo>
                <a:lnTo>
                  <a:pt x="1371600" y="0"/>
                </a:lnTo>
              </a:path>
            </a:pathLst>
          </a:custGeom>
          <a:noFill/>
          <a:ln w="38100">
            <a:solidFill>
              <a:srgbClr val="FFC000"/>
            </a:solidFill>
            <a:head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CAC2D3-7644-05FF-24E1-F2D55E29A21D}"/>
              </a:ext>
            </a:extLst>
          </p:cNvPr>
          <p:cNvSpPr txBox="1"/>
          <p:nvPr/>
        </p:nvSpPr>
        <p:spPr>
          <a:xfrm>
            <a:off x="4489944" y="4898866"/>
            <a:ext cx="190505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1000" dirty="0"/>
              <a:t>観光客に役立つ情報を掲出</a:t>
            </a:r>
            <a:endParaRPr kumimoji="1" lang="en-US" altLang="ja-JP" sz="1000" dirty="0"/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kumimoji="1" lang="ja-JP" altLang="en-US" sz="1000" dirty="0"/>
              <a:t>席料（チャージ）の</a:t>
            </a:r>
            <a:br>
              <a:rPr kumimoji="1" lang="en-US" altLang="ja-JP" sz="1000" dirty="0"/>
            </a:br>
            <a:r>
              <a:rPr kumimoji="1" lang="ja-JP" altLang="en-US" sz="1000" dirty="0"/>
              <a:t>有無と値段</a:t>
            </a:r>
            <a:endParaRPr kumimoji="1" lang="en-US" altLang="ja-JP" sz="1000" dirty="0"/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kumimoji="1" lang="ja-JP" altLang="en-US" sz="1000" dirty="0"/>
              <a:t>お通しの有無と値段</a:t>
            </a:r>
            <a:endParaRPr kumimoji="1" lang="en-US" altLang="ja-JP" sz="1000" dirty="0"/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kumimoji="1" lang="ja-JP" altLang="en-US" sz="1000" dirty="0"/>
              <a:t>滞在時間制限の</a:t>
            </a:r>
            <a:br>
              <a:rPr kumimoji="1" lang="en-US" altLang="ja-JP" sz="1000" dirty="0"/>
            </a:br>
            <a:r>
              <a:rPr kumimoji="1" lang="ja-JP" altLang="en-US" sz="1000" dirty="0"/>
              <a:t>有無と時間</a:t>
            </a:r>
            <a:endParaRPr kumimoji="1" lang="en-US" altLang="ja-JP" sz="1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F1B1415-0660-A83A-0E25-8F394CD7B924}"/>
              </a:ext>
            </a:extLst>
          </p:cNvPr>
          <p:cNvSpPr txBox="1"/>
          <p:nvPr/>
        </p:nvSpPr>
        <p:spPr>
          <a:xfrm>
            <a:off x="4450080" y="2179545"/>
            <a:ext cx="181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観光客にわかりやすい</a:t>
            </a:r>
            <a:br>
              <a:rPr kumimoji="1" lang="en-US" altLang="ja-JP" sz="1000" dirty="0"/>
            </a:br>
            <a:r>
              <a:rPr kumimoji="1" lang="ja-JP" altLang="en-US" sz="1000" dirty="0"/>
              <a:t>ランドマークとして、</a:t>
            </a:r>
            <a:br>
              <a:rPr kumimoji="1" lang="en-US" altLang="ja-JP" sz="1000" dirty="0"/>
            </a:br>
            <a:r>
              <a:rPr kumimoji="1" lang="ja-JP" altLang="en-US" sz="1000" dirty="0"/>
              <a:t>近隣のホテルからの距離を参考情報として示す</a:t>
            </a:r>
            <a:endParaRPr kumimoji="1" lang="en-US" altLang="ja-JP" sz="10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FCBBD8-5C75-98A4-FA58-42C49C969F6D}"/>
              </a:ext>
            </a:extLst>
          </p:cNvPr>
          <p:cNvSpPr txBox="1"/>
          <p:nvPr/>
        </p:nvSpPr>
        <p:spPr>
          <a:xfrm>
            <a:off x="4489994" y="73450"/>
            <a:ext cx="18128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1000" dirty="0"/>
              <a:t>国道</a:t>
            </a:r>
            <a:r>
              <a:rPr kumimoji="1" lang="en-US" altLang="ja-JP" sz="1000" dirty="0"/>
              <a:t>11</a:t>
            </a:r>
            <a:r>
              <a:rPr kumimoji="1" lang="ja-JP" altLang="en-US" sz="1000" dirty="0"/>
              <a:t>号線を境に</a:t>
            </a:r>
            <a:br>
              <a:rPr kumimoji="1" lang="en-US" altLang="ja-JP" sz="1000" dirty="0"/>
            </a:br>
            <a:r>
              <a:rPr kumimoji="1" lang="ja-JP" altLang="en-US" sz="1000" dirty="0"/>
              <a:t>南北にエリアを別けて掲載</a:t>
            </a:r>
            <a:endParaRPr kumimoji="1" lang="en-US" altLang="ja-JP" sz="1000" dirty="0"/>
          </a:p>
          <a:p>
            <a:pPr>
              <a:spcBef>
                <a:spcPts val="600"/>
              </a:spcBef>
            </a:pPr>
            <a:r>
              <a:rPr kumimoji="1" lang="en-US" altLang="ja-JP" sz="1000" dirty="0"/>
              <a:t>※</a:t>
            </a:r>
            <a:r>
              <a:rPr kumimoji="1" lang="ja-JP" altLang="en-US" sz="1000" dirty="0"/>
              <a:t>現在地から近いエリアの飲食店を探せるように</a:t>
            </a:r>
            <a:endParaRPr kumimoji="1" lang="en-US" altLang="ja-JP" sz="1000" dirty="0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54E58226-FAC4-877C-EE85-1AED16308986}"/>
              </a:ext>
            </a:extLst>
          </p:cNvPr>
          <p:cNvSpPr/>
          <p:nvPr/>
        </p:nvSpPr>
        <p:spPr>
          <a:xfrm>
            <a:off x="1988820" y="411480"/>
            <a:ext cx="2461260" cy="1432560"/>
          </a:xfrm>
          <a:custGeom>
            <a:avLst/>
            <a:gdLst>
              <a:gd name="connsiteX0" fmla="*/ 0 w 2461260"/>
              <a:gd name="connsiteY0" fmla="*/ 1432560 h 1432560"/>
              <a:gd name="connsiteX1" fmla="*/ 1432560 w 2461260"/>
              <a:gd name="connsiteY1" fmla="*/ 0 h 1432560"/>
              <a:gd name="connsiteX2" fmla="*/ 2461260 w 2461260"/>
              <a:gd name="connsiteY2" fmla="*/ 0 h 1432560"/>
              <a:gd name="connsiteX3" fmla="*/ 2423160 w 2461260"/>
              <a:gd name="connsiteY3" fmla="*/ 0 h 143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1260" h="1432560">
                <a:moveTo>
                  <a:pt x="0" y="1432560"/>
                </a:moveTo>
                <a:lnTo>
                  <a:pt x="1432560" y="0"/>
                </a:lnTo>
                <a:lnTo>
                  <a:pt x="2461260" y="0"/>
                </a:lnTo>
                <a:lnTo>
                  <a:pt x="2423160" y="0"/>
                </a:lnTo>
              </a:path>
            </a:pathLst>
          </a:custGeom>
          <a:noFill/>
          <a:ln w="38100">
            <a:solidFill>
              <a:srgbClr val="F7B107"/>
            </a:solidFill>
            <a:head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2D704CD-A9E5-48BD-34CC-EA729BB2E683}"/>
              </a:ext>
            </a:extLst>
          </p:cNvPr>
          <p:cNvSpPr txBox="1"/>
          <p:nvPr/>
        </p:nvSpPr>
        <p:spPr>
          <a:xfrm>
            <a:off x="4450080" y="982167"/>
            <a:ext cx="200787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1000" dirty="0"/>
              <a:t>スマホ内の地図アプリとの連動により、土地勘がなくとも</a:t>
            </a:r>
            <a:br>
              <a:rPr kumimoji="1" lang="en-US" altLang="ja-JP" sz="1000" dirty="0"/>
            </a:br>
            <a:r>
              <a:rPr kumimoji="1" lang="ja-JP" altLang="en-US" sz="1000" dirty="0"/>
              <a:t>お店を探せるように</a:t>
            </a:r>
            <a:endParaRPr kumimoji="1" lang="en-US" altLang="ja-JP" sz="1000" dirty="0"/>
          </a:p>
          <a:p>
            <a:pPr>
              <a:spcBef>
                <a:spcPts val="600"/>
              </a:spcBef>
            </a:pPr>
            <a:r>
              <a:rPr kumimoji="1" lang="en-US" altLang="ja-JP" sz="1000" dirty="0"/>
              <a:t>※</a:t>
            </a:r>
            <a:r>
              <a:rPr kumimoji="1" lang="ja-JP" altLang="en-US" sz="1000" dirty="0"/>
              <a:t>加えて、投稿内にも地図を画像として掲載し、位置関係をイメージとして例示（後述）</a:t>
            </a:r>
            <a:endParaRPr kumimoji="1" lang="en-US" altLang="ja-JP" sz="1000" dirty="0"/>
          </a:p>
        </p:txBody>
      </p:sp>
      <p:sp>
        <p:nvSpPr>
          <p:cNvPr id="13" name="フリーフォーム: 図形 12">
            <a:extLst>
              <a:ext uri="{FF2B5EF4-FFF2-40B4-BE49-F238E27FC236}">
                <a16:creationId xmlns:a16="http://schemas.microsoft.com/office/drawing/2014/main" id="{A6AF6E49-71B4-E27A-8EA5-66F76759AA76}"/>
              </a:ext>
            </a:extLst>
          </p:cNvPr>
          <p:cNvSpPr/>
          <p:nvPr/>
        </p:nvSpPr>
        <p:spPr>
          <a:xfrm>
            <a:off x="2537460" y="1303020"/>
            <a:ext cx="1866900" cy="746760"/>
          </a:xfrm>
          <a:custGeom>
            <a:avLst/>
            <a:gdLst>
              <a:gd name="connsiteX0" fmla="*/ 0 w 1866900"/>
              <a:gd name="connsiteY0" fmla="*/ 746760 h 746760"/>
              <a:gd name="connsiteX1" fmla="*/ 746760 w 1866900"/>
              <a:gd name="connsiteY1" fmla="*/ 0 h 746760"/>
              <a:gd name="connsiteX2" fmla="*/ 1866900 w 1866900"/>
              <a:gd name="connsiteY2" fmla="*/ 0 h 74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746760">
                <a:moveTo>
                  <a:pt x="0" y="746760"/>
                </a:moveTo>
                <a:lnTo>
                  <a:pt x="746760" y="0"/>
                </a:lnTo>
                <a:lnTo>
                  <a:pt x="1866900" y="0"/>
                </a:lnTo>
              </a:path>
            </a:pathLst>
          </a:custGeom>
          <a:noFill/>
          <a:ln w="38100">
            <a:solidFill>
              <a:srgbClr val="F7B107"/>
            </a:solidFill>
            <a:head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8855E659-3530-6941-1C77-F5709D82BEB1}"/>
              </a:ext>
            </a:extLst>
          </p:cNvPr>
          <p:cNvCxnSpPr>
            <a:cxnSpLocks/>
          </p:cNvCxnSpPr>
          <p:nvPr/>
        </p:nvCxnSpPr>
        <p:spPr>
          <a:xfrm>
            <a:off x="3333750" y="2276475"/>
            <a:ext cx="1116330" cy="0"/>
          </a:xfrm>
          <a:prstGeom prst="line">
            <a:avLst/>
          </a:prstGeom>
          <a:ln w="38100">
            <a:solidFill>
              <a:srgbClr val="F7B107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63E85B5D-82AA-9F27-8368-53AE3BE5D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442" y="6350048"/>
            <a:ext cx="2691519" cy="3356709"/>
          </a:xfrm>
          <a:prstGeom prst="rect">
            <a:avLst/>
          </a:prstGeom>
          <a:ln>
            <a:solidFill>
              <a:srgbClr val="525252"/>
            </a:solidFill>
          </a:ln>
        </p:spPr>
      </p:pic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79E4321B-DD5F-F46C-404F-7D9F9A09BAED}"/>
              </a:ext>
            </a:extLst>
          </p:cNvPr>
          <p:cNvSpPr/>
          <p:nvPr/>
        </p:nvSpPr>
        <p:spPr>
          <a:xfrm>
            <a:off x="5255620" y="1931363"/>
            <a:ext cx="1063656" cy="7125552"/>
          </a:xfrm>
          <a:custGeom>
            <a:avLst/>
            <a:gdLst>
              <a:gd name="connsiteX0" fmla="*/ 769257 w 972457"/>
              <a:gd name="connsiteY0" fmla="*/ 0 h 5834742"/>
              <a:gd name="connsiteX1" fmla="*/ 972457 w 972457"/>
              <a:gd name="connsiteY1" fmla="*/ 0 h 5834742"/>
              <a:gd name="connsiteX2" fmla="*/ 972457 w 972457"/>
              <a:gd name="connsiteY2" fmla="*/ 5834742 h 5834742"/>
              <a:gd name="connsiteX3" fmla="*/ 0 w 972457"/>
              <a:gd name="connsiteY3" fmla="*/ 5834742 h 5834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2457" h="5834742">
                <a:moveTo>
                  <a:pt x="769257" y="0"/>
                </a:moveTo>
                <a:lnTo>
                  <a:pt x="972457" y="0"/>
                </a:lnTo>
                <a:lnTo>
                  <a:pt x="972457" y="5834742"/>
                </a:lnTo>
                <a:lnTo>
                  <a:pt x="0" y="5834742"/>
                </a:lnTo>
              </a:path>
            </a:pathLst>
          </a:custGeom>
          <a:noFill/>
          <a:ln w="38100">
            <a:solidFill>
              <a:srgbClr val="92D050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3B340C9-A1BF-4FE9-C5A8-8F7871DAE2E9}"/>
              </a:ext>
            </a:extLst>
          </p:cNvPr>
          <p:cNvSpPr/>
          <p:nvPr/>
        </p:nvSpPr>
        <p:spPr>
          <a:xfrm>
            <a:off x="1964648" y="7811045"/>
            <a:ext cx="1925468" cy="52578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rgbClr val="0B0300"/>
                </a:solidFill>
              </a:rPr>
              <a:t>投稿の</a:t>
            </a:r>
            <a:r>
              <a:rPr kumimoji="1" lang="en-US" altLang="ja-JP" sz="1200" dirty="0">
                <a:solidFill>
                  <a:srgbClr val="0B0300"/>
                </a:solidFill>
              </a:rPr>
              <a:t>4</a:t>
            </a:r>
            <a:r>
              <a:rPr kumimoji="1" lang="ja-JP" altLang="en-US" sz="1200" dirty="0">
                <a:solidFill>
                  <a:srgbClr val="0B0300"/>
                </a:solidFill>
              </a:rPr>
              <a:t>枚目以降に</a:t>
            </a:r>
            <a:endParaRPr kumimoji="1" lang="en-US" altLang="ja-JP" sz="1200" dirty="0">
              <a:solidFill>
                <a:srgbClr val="0B0300"/>
              </a:solidFill>
            </a:endParaRPr>
          </a:p>
          <a:p>
            <a:pPr algn="ctr"/>
            <a:r>
              <a:rPr kumimoji="1" lang="ja-JP" altLang="en-US" sz="1200" dirty="0">
                <a:solidFill>
                  <a:srgbClr val="0B0300"/>
                </a:solidFill>
              </a:rPr>
              <a:t>簡易の地図の画像あり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0D81A42-82FD-49D1-B3EF-C0F221218E1D}"/>
              </a:ext>
            </a:extLst>
          </p:cNvPr>
          <p:cNvGrpSpPr/>
          <p:nvPr/>
        </p:nvGrpSpPr>
        <p:grpSpPr>
          <a:xfrm>
            <a:off x="6469801" y="9592123"/>
            <a:ext cx="574318" cy="402483"/>
            <a:chOff x="10246079" y="3517216"/>
            <a:chExt cx="574318" cy="402483"/>
          </a:xfrm>
        </p:grpSpPr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0CB78041-B1FB-D2F7-433D-9D21EFD97E04}"/>
                </a:ext>
              </a:extLst>
            </p:cNvPr>
            <p:cNvSpPr/>
            <p:nvPr/>
          </p:nvSpPr>
          <p:spPr>
            <a:xfrm>
              <a:off x="10353238" y="3538457"/>
              <a:ext cx="360000" cy="36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17" name="Slide Number Placeholder 3">
              <a:extLst>
                <a:ext uri="{FF2B5EF4-FFF2-40B4-BE49-F238E27FC236}">
                  <a16:creationId xmlns:a16="http://schemas.microsoft.com/office/drawing/2014/main" id="{96257744-4F72-A7D9-1C60-992293C49CC0}"/>
                </a:ext>
              </a:extLst>
            </p:cNvPr>
            <p:cNvSpPr txBox="1">
              <a:spLocks/>
            </p:cNvSpPr>
            <p:nvPr/>
          </p:nvSpPr>
          <p:spPr>
            <a:xfrm>
              <a:off x="10246079" y="3517216"/>
              <a:ext cx="574318" cy="402483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800" kern="1200" spc="1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F4E7262-AEEB-4DF0-B4EA-7C6A2C610E4D}" type="slidenum">
                <a:rPr kumimoji="1" lang="ja-JP" altLang="en-US" sz="1100" smtClean="0"/>
                <a:pPr/>
                <a:t>2</a:t>
              </a:fld>
              <a:endParaRPr kumimoji="1" lang="ja-JP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5696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FD8A873-00D7-A302-C0CE-20386EF336BA}"/>
              </a:ext>
            </a:extLst>
          </p:cNvPr>
          <p:cNvGrpSpPr/>
          <p:nvPr/>
        </p:nvGrpSpPr>
        <p:grpSpPr>
          <a:xfrm>
            <a:off x="780232" y="765914"/>
            <a:ext cx="5297536" cy="7417750"/>
            <a:chOff x="780232" y="613470"/>
            <a:chExt cx="5297536" cy="741775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89F9EE2-9BE6-B0E9-14CE-EA57E3081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291"/>
            <a:stretch/>
          </p:blipFill>
          <p:spPr>
            <a:xfrm>
              <a:off x="780232" y="613470"/>
              <a:ext cx="5297536" cy="7045682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2055964-9084-A2ED-15C0-6675694807F5}"/>
                </a:ext>
              </a:extLst>
            </p:cNvPr>
            <p:cNvSpPr txBox="1"/>
            <p:nvPr/>
          </p:nvSpPr>
          <p:spPr>
            <a:xfrm>
              <a:off x="1590916" y="7731907"/>
              <a:ext cx="901679" cy="299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kumimoji="1" lang="en-US" altLang="ja-JP" sz="1000"/>
                <a:t>North area</a:t>
              </a:r>
              <a:endParaRPr kumimoji="1" lang="ja-JP" altLang="en-US" sz="100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853E4ED-4367-4045-85F9-5EC5E2B38439}"/>
                </a:ext>
              </a:extLst>
            </p:cNvPr>
            <p:cNvSpPr txBox="1"/>
            <p:nvPr/>
          </p:nvSpPr>
          <p:spPr>
            <a:xfrm>
              <a:off x="4321287" y="7731907"/>
              <a:ext cx="901679" cy="299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kumimoji="1" lang="en-US" altLang="ja-JP" sz="1000"/>
                <a:t>South area</a:t>
              </a:r>
              <a:endParaRPr kumimoji="1" lang="ja-JP" altLang="en-US" sz="1000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09EA3AE3-35B2-AFD0-5938-A9DB2BDB2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297" y="8197738"/>
            <a:ext cx="1328916" cy="131462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234A4FF-E736-360A-368C-9333F017E5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58" t="6881"/>
          <a:stretch/>
        </p:blipFill>
        <p:spPr>
          <a:xfrm>
            <a:off x="4151789" y="8185614"/>
            <a:ext cx="1364244" cy="1354274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9469037-F0F9-85FC-DB34-B5467941A0AB}"/>
              </a:ext>
            </a:extLst>
          </p:cNvPr>
          <p:cNvGrpSpPr/>
          <p:nvPr/>
        </p:nvGrpSpPr>
        <p:grpSpPr>
          <a:xfrm>
            <a:off x="6469801" y="9592123"/>
            <a:ext cx="574318" cy="402483"/>
            <a:chOff x="10246079" y="3517216"/>
            <a:chExt cx="574318" cy="402483"/>
          </a:xfrm>
        </p:grpSpPr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4AB8EFC3-FB8A-ED9A-868A-8C25B590E693}"/>
                </a:ext>
              </a:extLst>
            </p:cNvPr>
            <p:cNvSpPr/>
            <p:nvPr/>
          </p:nvSpPr>
          <p:spPr>
            <a:xfrm>
              <a:off x="10353238" y="3538457"/>
              <a:ext cx="360000" cy="36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7" name="Slide Number Placeholder 3">
              <a:extLst>
                <a:ext uri="{FF2B5EF4-FFF2-40B4-BE49-F238E27FC236}">
                  <a16:creationId xmlns:a16="http://schemas.microsoft.com/office/drawing/2014/main" id="{9AE6FFEC-38A1-0948-8FE5-9007C0F2535E}"/>
                </a:ext>
              </a:extLst>
            </p:cNvPr>
            <p:cNvSpPr txBox="1">
              <a:spLocks/>
            </p:cNvSpPr>
            <p:nvPr/>
          </p:nvSpPr>
          <p:spPr>
            <a:xfrm>
              <a:off x="10246079" y="3517216"/>
              <a:ext cx="574318" cy="402483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800" kern="1200" spc="1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F4E7262-AEEB-4DF0-B4EA-7C6A2C610E4D}" type="slidenum">
                <a:rPr kumimoji="1" lang="ja-JP" altLang="en-US" sz="1100" smtClean="0"/>
                <a:pPr/>
                <a:t>3</a:t>
              </a:fld>
              <a:endParaRPr kumimoji="1" lang="ja-JP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2119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AF56022-7419-E24A-1F50-253ABD76D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00" y="408941"/>
            <a:ext cx="6439799" cy="90881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39D56C9-4419-D43D-E97B-071E1C9D2EEC}"/>
              </a:ext>
            </a:extLst>
          </p:cNvPr>
          <p:cNvGrpSpPr/>
          <p:nvPr/>
        </p:nvGrpSpPr>
        <p:grpSpPr>
          <a:xfrm>
            <a:off x="6469801" y="9592123"/>
            <a:ext cx="574318" cy="402483"/>
            <a:chOff x="10246079" y="3517216"/>
            <a:chExt cx="574318" cy="402483"/>
          </a:xfrm>
        </p:grpSpPr>
        <p:sp>
          <p:nvSpPr>
            <p:cNvPr id="3" name="楕円 2">
              <a:extLst>
                <a:ext uri="{FF2B5EF4-FFF2-40B4-BE49-F238E27FC236}">
                  <a16:creationId xmlns:a16="http://schemas.microsoft.com/office/drawing/2014/main" id="{0062A2D5-B746-8FF4-1269-7D9EB803BFEF}"/>
                </a:ext>
              </a:extLst>
            </p:cNvPr>
            <p:cNvSpPr/>
            <p:nvPr/>
          </p:nvSpPr>
          <p:spPr>
            <a:xfrm>
              <a:off x="10353238" y="3538457"/>
              <a:ext cx="360000" cy="36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4" name="Slide Number Placeholder 3">
              <a:extLst>
                <a:ext uri="{FF2B5EF4-FFF2-40B4-BE49-F238E27FC236}">
                  <a16:creationId xmlns:a16="http://schemas.microsoft.com/office/drawing/2014/main" id="{8C75149D-70F8-BFD1-C7F9-9D0656B8C7AB}"/>
                </a:ext>
              </a:extLst>
            </p:cNvPr>
            <p:cNvSpPr txBox="1">
              <a:spLocks/>
            </p:cNvSpPr>
            <p:nvPr/>
          </p:nvSpPr>
          <p:spPr>
            <a:xfrm>
              <a:off x="10246079" y="3517216"/>
              <a:ext cx="574318" cy="402483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800" kern="1200" spc="1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F4E7262-AEEB-4DF0-B4EA-7C6A2C610E4D}" type="slidenum">
                <a:rPr kumimoji="1" lang="ja-JP" altLang="en-US" sz="1100" smtClean="0"/>
                <a:pPr/>
                <a:t>4</a:t>
              </a:fld>
              <a:endParaRPr kumimoji="1" lang="ja-JP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409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8587988-9CAF-E47E-1CE1-578BDBDB0AF0}"/>
              </a:ext>
            </a:extLst>
          </p:cNvPr>
          <p:cNvSpPr txBox="1"/>
          <p:nvPr/>
        </p:nvSpPr>
        <p:spPr>
          <a:xfrm>
            <a:off x="574266" y="1133708"/>
            <a:ext cx="5506268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000" dirty="0"/>
              <a:t>対象エリア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BB76232-AA43-1C49-7E58-1AAEBA56B675}"/>
              </a:ext>
            </a:extLst>
          </p:cNvPr>
          <p:cNvSpPr txBox="1"/>
          <p:nvPr/>
        </p:nvSpPr>
        <p:spPr>
          <a:xfrm>
            <a:off x="5675927" y="8906328"/>
            <a:ext cx="506207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ja-JP" altLang="en-US" sz="1000"/>
              <a:t>以上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28FA89B-DAD5-21C8-A655-BBCE95C67766}"/>
              </a:ext>
            </a:extLst>
          </p:cNvPr>
          <p:cNvGrpSpPr/>
          <p:nvPr/>
        </p:nvGrpSpPr>
        <p:grpSpPr>
          <a:xfrm>
            <a:off x="6469801" y="9592123"/>
            <a:ext cx="574318" cy="402483"/>
            <a:chOff x="10246079" y="3517216"/>
            <a:chExt cx="574318" cy="402483"/>
          </a:xfrm>
        </p:grpSpPr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124C475F-E031-B5F3-04E1-D5B71333CA95}"/>
                </a:ext>
              </a:extLst>
            </p:cNvPr>
            <p:cNvSpPr/>
            <p:nvPr/>
          </p:nvSpPr>
          <p:spPr>
            <a:xfrm>
              <a:off x="10353238" y="3538457"/>
              <a:ext cx="360000" cy="360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5" name="Slide Number Placeholder 3">
              <a:extLst>
                <a:ext uri="{FF2B5EF4-FFF2-40B4-BE49-F238E27FC236}">
                  <a16:creationId xmlns:a16="http://schemas.microsoft.com/office/drawing/2014/main" id="{5F2974E5-689B-EE2E-527A-423FACB17BFF}"/>
                </a:ext>
              </a:extLst>
            </p:cNvPr>
            <p:cNvSpPr txBox="1">
              <a:spLocks/>
            </p:cNvSpPr>
            <p:nvPr/>
          </p:nvSpPr>
          <p:spPr>
            <a:xfrm>
              <a:off x="10246079" y="3517216"/>
              <a:ext cx="574318" cy="402483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457200" rtl="0" eaLnBrk="1" latinLnBrk="0" hangingPunct="1">
                <a:defRPr sz="1800" kern="1200" spc="1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F4E7262-AEEB-4DF0-B4EA-7C6A2C610E4D}" type="slidenum">
                <a:rPr kumimoji="1" lang="ja-JP" altLang="en-US" sz="1100" smtClean="0"/>
                <a:pPr/>
                <a:t>5</a:t>
              </a:fld>
              <a:endParaRPr kumimoji="1" lang="ja-JP" altLang="en-US" sz="1100" dirty="0"/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ADE6097D-6B0B-256F-0E97-4CD1B222D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20" y="1506761"/>
            <a:ext cx="5982560" cy="722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51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ロゴカラー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BEBEBE"/>
      </a:accent1>
      <a:accent2>
        <a:srgbClr val="6EB05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ユーザー定義 1">
      <a:majorFont>
        <a:latin typeface="Times New Roman"/>
        <a:ea typeface="游明朝 Demibold"/>
        <a:cs typeface=""/>
      </a:majorFont>
      <a:minorFont>
        <a:latin typeface="Times New Roman"/>
        <a:ea typeface="游明朝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8412D726DB42A44A8D72F1969A3025D" ma:contentTypeVersion="19" ma:contentTypeDescription="新しいドキュメントを作成します。" ma:contentTypeScope="" ma:versionID="fcb5945e5941ada6a9523f4e75d834a9">
  <xsd:schema xmlns:xsd="http://www.w3.org/2001/XMLSchema" xmlns:xs="http://www.w3.org/2001/XMLSchema" xmlns:p="http://schemas.microsoft.com/office/2006/metadata/properties" xmlns:ns2="106a07a9-5d47-4c6d-a16c-6a3fd2a4ac70" xmlns:ns3="5ccf195f-0609-47dc-b420-864b4a504242" targetNamespace="http://schemas.microsoft.com/office/2006/metadata/properties" ma:root="true" ma:fieldsID="14710ca5026dd86110fff213b5ad5d80" ns2:_="" ns3:_="">
    <xsd:import namespace="106a07a9-5d47-4c6d-a16c-6a3fd2a4ac70"/>
    <xsd:import namespace="5ccf195f-0609-47dc-b420-864b4a5042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6a07a9-5d47-4c6d-a16c-6a3fd2a4ac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761bdbc0-bfea-40b9-90a2-4d8b50171a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cf195f-0609-47dc-b420-864b4a50424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b382fe-a0e9-4782-8093-464cb7dbe7ca}" ma:internalName="TaxCatchAll" ma:showField="CatchAllData" ma:web="5ccf195f-0609-47dc-b420-864b4a5042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6a07a9-5d47-4c6d-a16c-6a3fd2a4ac70">
      <Terms xmlns="http://schemas.microsoft.com/office/infopath/2007/PartnerControls"/>
    </lcf76f155ced4ddcb4097134ff3c332f>
    <TaxCatchAll xmlns="5ccf195f-0609-47dc-b420-864b4a504242" xsi:nil="true"/>
  </documentManagement>
</p:properties>
</file>

<file path=customXml/itemProps1.xml><?xml version="1.0" encoding="utf-8"?>
<ds:datastoreItem xmlns:ds="http://schemas.openxmlformats.org/officeDocument/2006/customXml" ds:itemID="{099A28F4-3468-4482-ABF8-2CFB79F95D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6a07a9-5d47-4c6d-a16c-6a3fd2a4ac70"/>
    <ds:schemaRef ds:uri="5ccf195f-0609-47dc-b420-864b4a5042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91D2E3-5850-4AE2-A674-A08F088DF2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4D6A3B-AEBF-41C5-8F6B-E1B8C6B15E3D}">
  <ds:schemaRefs>
    <ds:schemaRef ds:uri="5ccf195f-0609-47dc-b420-864b4a504242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06a07a9-5d47-4c6d-a16c-6a3fd2a4ac70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483</Words>
  <Application>Microsoft Office PowerPoint</Application>
  <PresentationFormat>A4 210 x 297 mm</PresentationFormat>
  <Paragraphs>46</Paragraphs>
  <Slides>5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ＭＳ Ｐゴシック</vt:lpstr>
      <vt:lpstr>游ゴシック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西川 文章</dc:creator>
  <cp:lastModifiedBy>指山 幸大</cp:lastModifiedBy>
  <cp:revision>2</cp:revision>
  <cp:lastPrinted>2025-04-09T00:15:21Z</cp:lastPrinted>
  <dcterms:created xsi:type="dcterms:W3CDTF">2020-08-24T07:56:16Z</dcterms:created>
  <dcterms:modified xsi:type="dcterms:W3CDTF">2026-04-02T09:14:16Z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0x01010008412D726DB42A44A8D72F1969A3025D</vt:lpwstr>
  </property>
  <property fmtid="{D5CDD505-2E9C-101B-9397-08002B2CF9AE}" pid="3" name="MediaServiceImageTags">
    <vt:lpwstr/>
  </property>
</Properties>
</file>